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712" r:id="rId2"/>
  </p:sldMasterIdLst>
  <p:notesMasterIdLst>
    <p:notesMasterId r:id="rId23"/>
  </p:notesMasterIdLst>
  <p:sldIdLst>
    <p:sldId id="290" r:id="rId3"/>
    <p:sldId id="259" r:id="rId4"/>
    <p:sldId id="276" r:id="rId5"/>
    <p:sldId id="282" r:id="rId6"/>
    <p:sldId id="288" r:id="rId7"/>
    <p:sldId id="277" r:id="rId8"/>
    <p:sldId id="286" r:id="rId9"/>
    <p:sldId id="258" r:id="rId10"/>
    <p:sldId id="279" r:id="rId11"/>
    <p:sldId id="257" r:id="rId12"/>
    <p:sldId id="275" r:id="rId13"/>
    <p:sldId id="271" r:id="rId14"/>
    <p:sldId id="281" r:id="rId15"/>
    <p:sldId id="284" r:id="rId16"/>
    <p:sldId id="289" r:id="rId17"/>
    <p:sldId id="266" r:id="rId18"/>
    <p:sldId id="273" r:id="rId19"/>
    <p:sldId id="278" r:id="rId20"/>
    <p:sldId id="287" r:id="rId21"/>
    <p:sldId id="280" r:id="rId22"/>
  </p:sldIdLst>
  <p:sldSz cx="12192000" cy="6858000"/>
  <p:notesSz cx="6858000" cy="12192000"/>
  <p:embeddedFontLst>
    <p:embeddedFont>
      <p:font typeface="Georgia Pro Cond Light" panose="02040306050405020303" pitchFamily="18" charset="0"/>
      <p:regular r:id="rId24"/>
      <p:italic r:id="rId25"/>
    </p:embeddedFont>
    <p:embeddedFont>
      <p:font typeface="Raleway" pitchFamily="2" charset="77"/>
      <p:regular r:id="rId26"/>
      <p:bold r:id="rId27"/>
      <p:italic r:id="rId28"/>
      <p:boldItalic r:id="rId29"/>
    </p:embeddedFont>
    <p:embeddedFont>
      <p:font typeface="Speak Pro" panose="020B0504020101020102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A45EB-7B53-E249-8894-5ABDBB4A5470}" v="8" dt="2025-03-03T16:42:34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0"/>
    <p:restoredTop sz="94663"/>
  </p:normalViewPr>
  <p:slideViewPr>
    <p:cSldViewPr snapToGrid="0">
      <p:cViewPr varScale="1">
        <p:scale>
          <a:sx n="90" d="100"/>
          <a:sy n="90" d="100"/>
        </p:scale>
        <p:origin x="2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85C40-561F-4029-97CE-BFE140319B8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CC51714-CA8F-4304-AC2A-8FE354A44A43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Taught 3 sections of the same course – similar composition of students</a:t>
          </a:r>
        </a:p>
      </dgm:t>
    </dgm:pt>
    <dgm:pt modelId="{B9A5B39D-4D33-4420-9F0F-8537F2CA779E}" type="parTrans" cxnId="{4E81146D-F65E-405F-8C3B-CF09122E895F}">
      <dgm:prSet/>
      <dgm:spPr/>
      <dgm:t>
        <a:bodyPr/>
        <a:lstStyle/>
        <a:p>
          <a:endParaRPr lang="en-US"/>
        </a:p>
      </dgm:t>
    </dgm:pt>
    <dgm:pt modelId="{FD0A6362-B6F3-425E-AC6A-DCCE97398B3E}" type="sibTrans" cxnId="{4E81146D-F65E-405F-8C3B-CF09122E895F}">
      <dgm:prSet/>
      <dgm:spPr/>
      <dgm:t>
        <a:bodyPr/>
        <a:lstStyle/>
        <a:p>
          <a:endParaRPr lang="en-US"/>
        </a:p>
      </dgm:t>
    </dgm:pt>
    <dgm:pt modelId="{6E585C5A-DA4D-49A9-B93D-60CB00CD1467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Sections 1 and 3 were very positive</a:t>
          </a:r>
        </a:p>
      </dgm:t>
    </dgm:pt>
    <dgm:pt modelId="{46309249-35BC-49D4-AE62-77116688B64D}" type="parTrans" cxnId="{E0E58AB5-0011-41F3-9711-E9C7CEBFADAD}">
      <dgm:prSet/>
      <dgm:spPr/>
      <dgm:t>
        <a:bodyPr/>
        <a:lstStyle/>
        <a:p>
          <a:endParaRPr lang="en-US"/>
        </a:p>
      </dgm:t>
    </dgm:pt>
    <dgm:pt modelId="{D53899B4-179A-4715-BCFD-23F2B1B81065}" type="sibTrans" cxnId="{E0E58AB5-0011-41F3-9711-E9C7CEBFADAD}">
      <dgm:prSet/>
      <dgm:spPr/>
      <dgm:t>
        <a:bodyPr/>
        <a:lstStyle/>
        <a:p>
          <a:endParaRPr lang="en-US"/>
        </a:p>
      </dgm:t>
    </dgm:pt>
    <dgm:pt modelId="{9C2BE67A-3142-47CB-94A6-5614F60389C5}">
      <dgm:prSet custT="1"/>
      <dgm:spPr/>
      <dgm:t>
        <a:bodyPr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Section 2 had many comments about the professor being harsh, unclear, unfair grader</a:t>
          </a:r>
          <a:r>
            <a:rPr lang="en-US" sz="1500" dirty="0"/>
            <a:t>. </a:t>
          </a:r>
        </a:p>
      </dgm:t>
    </dgm:pt>
    <dgm:pt modelId="{EADE7F40-2B4F-497B-81F8-435192583BA7}" type="parTrans" cxnId="{D053AABD-F6CD-4FCE-A941-65D2448F5728}">
      <dgm:prSet/>
      <dgm:spPr/>
      <dgm:t>
        <a:bodyPr/>
        <a:lstStyle/>
        <a:p>
          <a:endParaRPr lang="en-US"/>
        </a:p>
      </dgm:t>
    </dgm:pt>
    <dgm:pt modelId="{D4F11CBD-FEBA-4CC0-9780-FEBB6A3E8CE9}" type="sibTrans" cxnId="{D053AABD-F6CD-4FCE-A941-65D2448F5728}">
      <dgm:prSet/>
      <dgm:spPr/>
      <dgm:t>
        <a:bodyPr/>
        <a:lstStyle/>
        <a:p>
          <a:endParaRPr lang="en-US"/>
        </a:p>
      </dgm:t>
    </dgm:pt>
    <dgm:pt modelId="{689592B5-3F0B-40E0-9146-7F9D89C47879}" type="pres">
      <dgm:prSet presAssocID="{7C885C40-561F-4029-97CE-BFE140319B8C}" presName="root" presStyleCnt="0">
        <dgm:presLayoutVars>
          <dgm:dir/>
          <dgm:resizeHandles val="exact"/>
        </dgm:presLayoutVars>
      </dgm:prSet>
      <dgm:spPr/>
    </dgm:pt>
    <dgm:pt modelId="{400B7999-0D52-41E3-A211-AF4D0CEFC89B}" type="pres">
      <dgm:prSet presAssocID="{8CC51714-CA8F-4304-AC2A-8FE354A44A43}" presName="compNode" presStyleCnt="0"/>
      <dgm:spPr/>
    </dgm:pt>
    <dgm:pt modelId="{C21AB720-E6D9-4185-8A5C-0034F8D49FE1}" type="pres">
      <dgm:prSet presAssocID="{8CC51714-CA8F-4304-AC2A-8FE354A44A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0D7004C-F712-429F-BC4A-551DCF77726C}" type="pres">
      <dgm:prSet presAssocID="{8CC51714-CA8F-4304-AC2A-8FE354A44A43}" presName="spaceRect" presStyleCnt="0"/>
      <dgm:spPr/>
    </dgm:pt>
    <dgm:pt modelId="{BC74047F-14F0-4E1D-8F92-AB2F825B8DBB}" type="pres">
      <dgm:prSet presAssocID="{8CC51714-CA8F-4304-AC2A-8FE354A44A43}" presName="textRect" presStyleLbl="revTx" presStyleIdx="0" presStyleCnt="3">
        <dgm:presLayoutVars>
          <dgm:chMax val="1"/>
          <dgm:chPref val="1"/>
        </dgm:presLayoutVars>
      </dgm:prSet>
      <dgm:spPr/>
    </dgm:pt>
    <dgm:pt modelId="{BCE6299E-2B9C-4912-BCB1-60DD72F509D2}" type="pres">
      <dgm:prSet presAssocID="{FD0A6362-B6F3-425E-AC6A-DCCE97398B3E}" presName="sibTrans" presStyleCnt="0"/>
      <dgm:spPr/>
    </dgm:pt>
    <dgm:pt modelId="{874083FB-9EBB-42CA-8CA3-7DE523C36D81}" type="pres">
      <dgm:prSet presAssocID="{6E585C5A-DA4D-49A9-B93D-60CB00CD1467}" presName="compNode" presStyleCnt="0"/>
      <dgm:spPr/>
    </dgm:pt>
    <dgm:pt modelId="{53E510C7-A06B-403B-90C5-DA0172CE7286}" type="pres">
      <dgm:prSet presAssocID="{6E585C5A-DA4D-49A9-B93D-60CB00CD14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4F8597D-DA10-4D91-B1DF-5FBEAE305EE9}" type="pres">
      <dgm:prSet presAssocID="{6E585C5A-DA4D-49A9-B93D-60CB00CD1467}" presName="spaceRect" presStyleCnt="0"/>
      <dgm:spPr/>
    </dgm:pt>
    <dgm:pt modelId="{7CBF99F5-A7E3-4AAB-A2A6-E2E30370F222}" type="pres">
      <dgm:prSet presAssocID="{6E585C5A-DA4D-49A9-B93D-60CB00CD1467}" presName="textRect" presStyleLbl="revTx" presStyleIdx="1" presStyleCnt="3">
        <dgm:presLayoutVars>
          <dgm:chMax val="1"/>
          <dgm:chPref val="1"/>
        </dgm:presLayoutVars>
      </dgm:prSet>
      <dgm:spPr/>
    </dgm:pt>
    <dgm:pt modelId="{F0CF6902-2C25-40FC-9A58-721CD16720C1}" type="pres">
      <dgm:prSet presAssocID="{D53899B4-179A-4715-BCFD-23F2B1B81065}" presName="sibTrans" presStyleCnt="0"/>
      <dgm:spPr/>
    </dgm:pt>
    <dgm:pt modelId="{70233DCA-9B35-48CC-A5EC-BD33F2646B1E}" type="pres">
      <dgm:prSet presAssocID="{9C2BE67A-3142-47CB-94A6-5614F60389C5}" presName="compNode" presStyleCnt="0"/>
      <dgm:spPr/>
    </dgm:pt>
    <dgm:pt modelId="{E08C9565-3EB7-4022-941E-EA2F7756A8CF}" type="pres">
      <dgm:prSet presAssocID="{9C2BE67A-3142-47CB-94A6-5614F60389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BACF7CE3-8675-4B18-93ED-7E64E40B935A}" type="pres">
      <dgm:prSet presAssocID="{9C2BE67A-3142-47CB-94A6-5614F60389C5}" presName="spaceRect" presStyleCnt="0"/>
      <dgm:spPr/>
    </dgm:pt>
    <dgm:pt modelId="{A68D96C7-31A4-4A8F-9FF6-2EF123156D88}" type="pres">
      <dgm:prSet presAssocID="{9C2BE67A-3142-47CB-94A6-5614F60389C5}" presName="textRect" presStyleLbl="revTx" presStyleIdx="2" presStyleCnt="3" custScaleX="136787">
        <dgm:presLayoutVars>
          <dgm:chMax val="1"/>
          <dgm:chPref val="1"/>
        </dgm:presLayoutVars>
      </dgm:prSet>
      <dgm:spPr/>
    </dgm:pt>
  </dgm:ptLst>
  <dgm:cxnLst>
    <dgm:cxn modelId="{8A7CC928-AE7E-427C-9CF7-2D7793FEDC54}" type="presOf" srcId="{8CC51714-CA8F-4304-AC2A-8FE354A44A43}" destId="{BC74047F-14F0-4E1D-8F92-AB2F825B8DBB}" srcOrd="0" destOrd="0" presId="urn:microsoft.com/office/officeart/2018/2/layout/IconLabelList"/>
    <dgm:cxn modelId="{75FB694D-4FB9-4792-9171-9B7664CD5BFC}" type="presOf" srcId="{6E585C5A-DA4D-49A9-B93D-60CB00CD1467}" destId="{7CBF99F5-A7E3-4AAB-A2A6-E2E30370F222}" srcOrd="0" destOrd="0" presId="urn:microsoft.com/office/officeart/2018/2/layout/IconLabelList"/>
    <dgm:cxn modelId="{4E81146D-F65E-405F-8C3B-CF09122E895F}" srcId="{7C885C40-561F-4029-97CE-BFE140319B8C}" destId="{8CC51714-CA8F-4304-AC2A-8FE354A44A43}" srcOrd="0" destOrd="0" parTransId="{B9A5B39D-4D33-4420-9F0F-8537F2CA779E}" sibTransId="{FD0A6362-B6F3-425E-AC6A-DCCE97398B3E}"/>
    <dgm:cxn modelId="{C542498B-4615-4732-B7CD-5ADCE5F0535C}" type="presOf" srcId="{7C885C40-561F-4029-97CE-BFE140319B8C}" destId="{689592B5-3F0B-40E0-9146-7F9D89C47879}" srcOrd="0" destOrd="0" presId="urn:microsoft.com/office/officeart/2018/2/layout/IconLabelList"/>
    <dgm:cxn modelId="{E0E58AB5-0011-41F3-9711-E9C7CEBFADAD}" srcId="{7C885C40-561F-4029-97CE-BFE140319B8C}" destId="{6E585C5A-DA4D-49A9-B93D-60CB00CD1467}" srcOrd="1" destOrd="0" parTransId="{46309249-35BC-49D4-AE62-77116688B64D}" sibTransId="{D53899B4-179A-4715-BCFD-23F2B1B81065}"/>
    <dgm:cxn modelId="{D053AABD-F6CD-4FCE-A941-65D2448F5728}" srcId="{7C885C40-561F-4029-97CE-BFE140319B8C}" destId="{9C2BE67A-3142-47CB-94A6-5614F60389C5}" srcOrd="2" destOrd="0" parTransId="{EADE7F40-2B4F-497B-81F8-435192583BA7}" sibTransId="{D4F11CBD-FEBA-4CC0-9780-FEBB6A3E8CE9}"/>
    <dgm:cxn modelId="{6FEBC3E9-20A0-40D2-9366-5DFC25052B1B}" type="presOf" srcId="{9C2BE67A-3142-47CB-94A6-5614F60389C5}" destId="{A68D96C7-31A4-4A8F-9FF6-2EF123156D88}" srcOrd="0" destOrd="0" presId="urn:microsoft.com/office/officeart/2018/2/layout/IconLabelList"/>
    <dgm:cxn modelId="{EB5327D9-92BA-4A12-9742-483056CEF43A}" type="presParOf" srcId="{689592B5-3F0B-40E0-9146-7F9D89C47879}" destId="{400B7999-0D52-41E3-A211-AF4D0CEFC89B}" srcOrd="0" destOrd="0" presId="urn:microsoft.com/office/officeart/2018/2/layout/IconLabelList"/>
    <dgm:cxn modelId="{43CF399E-F77F-470F-B889-A9E8CF2218DC}" type="presParOf" srcId="{400B7999-0D52-41E3-A211-AF4D0CEFC89B}" destId="{C21AB720-E6D9-4185-8A5C-0034F8D49FE1}" srcOrd="0" destOrd="0" presId="urn:microsoft.com/office/officeart/2018/2/layout/IconLabelList"/>
    <dgm:cxn modelId="{7CCCB963-49E9-46E2-BDD6-E9FFEFEA2F0C}" type="presParOf" srcId="{400B7999-0D52-41E3-A211-AF4D0CEFC89B}" destId="{20D7004C-F712-429F-BC4A-551DCF77726C}" srcOrd="1" destOrd="0" presId="urn:microsoft.com/office/officeart/2018/2/layout/IconLabelList"/>
    <dgm:cxn modelId="{F7B656C3-C2F7-4A61-8BDF-ADCE8853C4D4}" type="presParOf" srcId="{400B7999-0D52-41E3-A211-AF4D0CEFC89B}" destId="{BC74047F-14F0-4E1D-8F92-AB2F825B8DBB}" srcOrd="2" destOrd="0" presId="urn:microsoft.com/office/officeart/2018/2/layout/IconLabelList"/>
    <dgm:cxn modelId="{A909B829-1BCA-4DDA-B459-EB61A3787D6F}" type="presParOf" srcId="{689592B5-3F0B-40E0-9146-7F9D89C47879}" destId="{BCE6299E-2B9C-4912-BCB1-60DD72F509D2}" srcOrd="1" destOrd="0" presId="urn:microsoft.com/office/officeart/2018/2/layout/IconLabelList"/>
    <dgm:cxn modelId="{1C5AF6EA-CD50-4465-A3BB-238C12CEC4DC}" type="presParOf" srcId="{689592B5-3F0B-40E0-9146-7F9D89C47879}" destId="{874083FB-9EBB-42CA-8CA3-7DE523C36D81}" srcOrd="2" destOrd="0" presId="urn:microsoft.com/office/officeart/2018/2/layout/IconLabelList"/>
    <dgm:cxn modelId="{6DE71C76-40E2-42FE-9D4C-627F9921EE23}" type="presParOf" srcId="{874083FB-9EBB-42CA-8CA3-7DE523C36D81}" destId="{53E510C7-A06B-403B-90C5-DA0172CE7286}" srcOrd="0" destOrd="0" presId="urn:microsoft.com/office/officeart/2018/2/layout/IconLabelList"/>
    <dgm:cxn modelId="{47AF7CFD-28EA-4A40-BCDE-4944B846DDE1}" type="presParOf" srcId="{874083FB-9EBB-42CA-8CA3-7DE523C36D81}" destId="{44F8597D-DA10-4D91-B1DF-5FBEAE305EE9}" srcOrd="1" destOrd="0" presId="urn:microsoft.com/office/officeart/2018/2/layout/IconLabelList"/>
    <dgm:cxn modelId="{44B15093-E5C4-4661-A710-E8EDA062AC90}" type="presParOf" srcId="{874083FB-9EBB-42CA-8CA3-7DE523C36D81}" destId="{7CBF99F5-A7E3-4AAB-A2A6-E2E30370F222}" srcOrd="2" destOrd="0" presId="urn:microsoft.com/office/officeart/2018/2/layout/IconLabelList"/>
    <dgm:cxn modelId="{391EB6DE-BC78-4529-9BF8-2E6935AB478F}" type="presParOf" srcId="{689592B5-3F0B-40E0-9146-7F9D89C47879}" destId="{F0CF6902-2C25-40FC-9A58-721CD16720C1}" srcOrd="3" destOrd="0" presId="urn:microsoft.com/office/officeart/2018/2/layout/IconLabelList"/>
    <dgm:cxn modelId="{A5B373AE-84CD-4739-B27D-AD6DC056F62F}" type="presParOf" srcId="{689592B5-3F0B-40E0-9146-7F9D89C47879}" destId="{70233DCA-9B35-48CC-A5EC-BD33F2646B1E}" srcOrd="4" destOrd="0" presId="urn:microsoft.com/office/officeart/2018/2/layout/IconLabelList"/>
    <dgm:cxn modelId="{BD04A173-D994-45DE-8220-D8831AB01C17}" type="presParOf" srcId="{70233DCA-9B35-48CC-A5EC-BD33F2646B1E}" destId="{E08C9565-3EB7-4022-941E-EA2F7756A8CF}" srcOrd="0" destOrd="0" presId="urn:microsoft.com/office/officeart/2018/2/layout/IconLabelList"/>
    <dgm:cxn modelId="{F365DD7F-5FFD-4F73-8B08-B978F0462208}" type="presParOf" srcId="{70233DCA-9B35-48CC-A5EC-BD33F2646B1E}" destId="{BACF7CE3-8675-4B18-93ED-7E64E40B935A}" srcOrd="1" destOrd="0" presId="urn:microsoft.com/office/officeart/2018/2/layout/IconLabelList"/>
    <dgm:cxn modelId="{2341395B-95FC-4810-B461-0A279C947D9C}" type="presParOf" srcId="{70233DCA-9B35-48CC-A5EC-BD33F2646B1E}" destId="{A68D96C7-31A4-4A8F-9FF6-2EF123156D8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B720-E6D9-4185-8A5C-0034F8D49FE1}">
      <dsp:nvSpPr>
        <dsp:cNvPr id="0" name=""/>
        <dsp:cNvSpPr/>
      </dsp:nvSpPr>
      <dsp:spPr>
        <a:xfrm>
          <a:off x="951794" y="589536"/>
          <a:ext cx="1158401" cy="11584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4047F-14F0-4E1D-8F92-AB2F825B8DBB}">
      <dsp:nvSpPr>
        <dsp:cNvPr id="0" name=""/>
        <dsp:cNvSpPr/>
      </dsp:nvSpPr>
      <dsp:spPr>
        <a:xfrm>
          <a:off x="243883" y="2139043"/>
          <a:ext cx="2574225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Taught 3 sections of the same course – similar composition of students</a:t>
          </a:r>
        </a:p>
      </dsp:txBody>
      <dsp:txXfrm>
        <a:off x="243883" y="2139043"/>
        <a:ext cx="2574225" cy="1057500"/>
      </dsp:txXfrm>
    </dsp:sp>
    <dsp:sp modelId="{53E510C7-A06B-403B-90C5-DA0172CE7286}">
      <dsp:nvSpPr>
        <dsp:cNvPr id="0" name=""/>
        <dsp:cNvSpPr/>
      </dsp:nvSpPr>
      <dsp:spPr>
        <a:xfrm>
          <a:off x="3976509" y="589536"/>
          <a:ext cx="1158401" cy="11584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F99F5-A7E3-4AAB-A2A6-E2E30370F222}">
      <dsp:nvSpPr>
        <dsp:cNvPr id="0" name=""/>
        <dsp:cNvSpPr/>
      </dsp:nvSpPr>
      <dsp:spPr>
        <a:xfrm>
          <a:off x="3268597" y="2139043"/>
          <a:ext cx="2574225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Sections 1 and 3 were very positive</a:t>
          </a:r>
        </a:p>
      </dsp:txBody>
      <dsp:txXfrm>
        <a:off x="3268597" y="2139043"/>
        <a:ext cx="2574225" cy="1057500"/>
      </dsp:txXfrm>
    </dsp:sp>
    <dsp:sp modelId="{E08C9565-3EB7-4022-941E-EA2F7756A8CF}">
      <dsp:nvSpPr>
        <dsp:cNvPr id="0" name=""/>
        <dsp:cNvSpPr/>
      </dsp:nvSpPr>
      <dsp:spPr>
        <a:xfrm>
          <a:off x="7474713" y="589536"/>
          <a:ext cx="1158401" cy="11584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D96C7-31A4-4A8F-9FF6-2EF123156D88}">
      <dsp:nvSpPr>
        <dsp:cNvPr id="0" name=""/>
        <dsp:cNvSpPr/>
      </dsp:nvSpPr>
      <dsp:spPr>
        <a:xfrm>
          <a:off x="6293311" y="2139043"/>
          <a:ext cx="3521205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Section 2 had many comments about the professor being harsh, unclear, unfair grader</a:t>
          </a:r>
          <a:r>
            <a:rPr lang="en-US" sz="1500" kern="1200" dirty="0"/>
            <a:t>. </a:t>
          </a:r>
        </a:p>
      </dsp:txBody>
      <dsp:txXfrm>
        <a:off x="6293311" y="2139043"/>
        <a:ext cx="3521205" cy="10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8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introduce my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0F721-953F-EA43-AC2E-9BAE584211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9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4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schmidt.org/profGender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pE2RLSnEVI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epmGg1A2h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64D5F-A6E6-A7CE-E7BF-00076BF9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Don’t let student evaluations cramp your style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Woman in the dark">
            <a:extLst>
              <a:ext uri="{FF2B5EF4-FFF2-40B4-BE49-F238E27FC236}">
                <a16:creationId xmlns:a16="http://schemas.microsoft.com/office/drawing/2014/main" id="{4ED14234-3989-205F-62B0-1ACFD55F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8" r="9325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FD703-67BD-8AB5-A9A2-8454A9965AEC}"/>
              </a:ext>
            </a:extLst>
          </p:cNvPr>
          <p:cNvSpPr txBox="1"/>
          <p:nvPr/>
        </p:nvSpPr>
        <p:spPr>
          <a:xfrm>
            <a:off x="357187" y="2728913"/>
            <a:ext cx="42971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Diane Gayeski, Ph.D.</a:t>
            </a:r>
          </a:p>
          <a:p>
            <a:endParaRPr lang="en-US" dirty="0"/>
          </a:p>
          <a:p>
            <a:r>
              <a:rPr lang="en-US" dirty="0"/>
              <a:t>Professor of Strategic Communication and former Dean</a:t>
            </a:r>
          </a:p>
          <a:p>
            <a:r>
              <a:rPr lang="en-US" dirty="0"/>
              <a:t>Roy H. Park School of Communications</a:t>
            </a:r>
          </a:p>
          <a:p>
            <a:r>
              <a:rPr lang="en-US" dirty="0"/>
              <a:t>Ithaca College. Ithaca, NY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Women as Mentors – Women as Mentees</a:t>
            </a:r>
          </a:p>
          <a:p>
            <a:r>
              <a:rPr lang="en-US" dirty="0"/>
              <a:t>Kentucky Academy of Sciences</a:t>
            </a:r>
          </a:p>
          <a:p>
            <a:r>
              <a:rPr lang="en-US" dirty="0"/>
              <a:t>March 7, 2025</a:t>
            </a:r>
          </a:p>
        </p:txBody>
      </p:sp>
    </p:spTree>
    <p:extLst>
      <p:ext uri="{BB962C8B-B14F-4D97-AF65-F5344CB8AC3E}">
        <p14:creationId xmlns:p14="http://schemas.microsoft.com/office/powerpoint/2010/main" val="56190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bject 1"/>
          <p:cNvSpPr/>
          <p:nvPr/>
        </p:nvSpPr>
        <p:spPr>
          <a:xfrm>
            <a:off x="838200" y="365125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complaints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42900" indent="-2286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Professor didn't explain the content clearly</a:t>
            </a:r>
          </a:p>
          <a:p>
            <a:pPr marL="242900" indent="-228600">
              <a:lnSpc>
                <a:spcPct val="90000"/>
              </a:lnSpc>
              <a:spcBef>
                <a:spcPts val="2661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Didn't stick to the syllabus</a:t>
            </a:r>
          </a:p>
          <a:p>
            <a:pPr marL="242900" indent="-228600">
              <a:lnSpc>
                <a:spcPct val="90000"/>
              </a:lnSpc>
              <a:spcBef>
                <a:spcPts val="2661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Grading wasn't fair / expectations weren't clear</a:t>
            </a:r>
          </a:p>
          <a:p>
            <a:pPr marL="242900" indent="-228600">
              <a:lnSpc>
                <a:spcPct val="90000"/>
              </a:lnSpc>
              <a:spcBef>
                <a:spcPts val="2661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Professor was unapproachable / unavailable / harsh</a:t>
            </a:r>
          </a:p>
          <a:p>
            <a:pPr marL="242900" indent="-228600">
              <a:lnSpc>
                <a:spcPct val="90000"/>
              </a:lnSpc>
              <a:spcBef>
                <a:spcPts val="2661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Classroom climate - professor behavior was problematic - micro-aggressions, unfair treatment</a:t>
            </a:r>
          </a:p>
          <a:p>
            <a:pPr marL="242900" indent="-228600">
              <a:lnSpc>
                <a:spcPct val="90000"/>
              </a:lnSpc>
              <a:spcBef>
                <a:spcPts val="2661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 didn't learn anything – it was boring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bject 1"/>
          <p:cNvSpPr/>
          <p:nvPr/>
        </p:nvSpPr>
        <p:spPr>
          <a:xfrm>
            <a:off x="838201" y="132903"/>
            <a:ext cx="5393361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solutions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-89933" y="607293"/>
            <a:ext cx="6797065" cy="4960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4290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Professor didn't explain the content clearly</a:t>
            </a:r>
          </a:p>
          <a:p>
            <a:pPr marL="70010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Spot quizzes and applications; explain what THEY need to do outside of class; identify content that doesn’t have one “correct” answer; try different modalities</a:t>
            </a:r>
          </a:p>
          <a:p>
            <a:pPr marL="24290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Didn't stick to the syllabus</a:t>
            </a:r>
          </a:p>
          <a:p>
            <a:pPr marL="70010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Explain why you are changing (more than once)</a:t>
            </a:r>
          </a:p>
          <a:p>
            <a:pPr marL="24290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Grading wasn't fair / expectations weren't clear</a:t>
            </a:r>
          </a:p>
          <a:p>
            <a:pPr marL="70010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Use rubrics; provide samples; have them evaluate some samples</a:t>
            </a:r>
          </a:p>
          <a:p>
            <a:pPr marL="24290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Professor was unapproachable / unavailable / harsh</a:t>
            </a:r>
          </a:p>
          <a:p>
            <a:pPr marL="70010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Articulate</a:t>
            </a:r>
            <a:r>
              <a:rPr lang="en-US" b="1" dirty="0"/>
              <a:t> </a:t>
            </a:r>
            <a:r>
              <a:rPr lang="en-US" dirty="0"/>
              <a:t>the climate you expect; comment on content not person, have 1:1 meetings</a:t>
            </a:r>
          </a:p>
          <a:p>
            <a:pPr marL="24290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Professor behavior was problematic - micro-aggressions, unfair treatment</a:t>
            </a:r>
          </a:p>
          <a:p>
            <a:pPr marL="70010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Collaboratively agree on norms and how to react if something goes wrong</a:t>
            </a:r>
          </a:p>
          <a:p>
            <a:pPr marL="24290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I didn't learn anything – it was boring</a:t>
            </a:r>
          </a:p>
          <a:p>
            <a:pPr marL="700100" lvl="1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Mix modalities every few minutes; Use pre-tests; relate class content to something they say they are interested in; Require self-reflection or resume statement reflecting accomplishments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Winking face outline with solid fill">
            <a:extLst>
              <a:ext uri="{FF2B5EF4-FFF2-40B4-BE49-F238E27FC236}">
                <a16:creationId xmlns:a16="http://schemas.microsoft.com/office/drawing/2014/main" id="{3748479D-9E64-B73E-D28B-CA8646FD4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E3021-8B3D-B84D-AF15-02931889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67" y="298097"/>
            <a:ext cx="3201366" cy="3387497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Evidence-based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B625-2F55-2642-8029-334664F6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7" y="298098"/>
            <a:ext cx="7327780" cy="589743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Student evals are linked to gender, race and attractiveness – often decide in first few minutes if they like you &amp; influenced by what they’ve heard about you</a:t>
            </a:r>
          </a:p>
          <a:p>
            <a:r>
              <a:rPr lang="en-US" sz="2000" dirty="0"/>
              <a:t>Students can be harsh to “get back” or justify their own failure</a:t>
            </a:r>
          </a:p>
          <a:p>
            <a:r>
              <a:rPr lang="en-US" sz="2000" dirty="0"/>
              <a:t>Student can be too lenient if they like the prof and feel they are being treated well</a:t>
            </a:r>
          </a:p>
          <a:p>
            <a:r>
              <a:rPr lang="en-US" sz="2000" dirty="0"/>
              <a:t>It’s easier for students to be satisfied with courses that teach them immediately-applicable and tangible skills</a:t>
            </a:r>
          </a:p>
          <a:p>
            <a:r>
              <a:rPr lang="en-US" sz="2000" dirty="0"/>
              <a:t>Selection bias in who responds and how</a:t>
            </a:r>
          </a:p>
          <a:p>
            <a:r>
              <a:rPr lang="en-US" sz="2000" b="1" dirty="0"/>
              <a:t>BUT:</a:t>
            </a:r>
            <a:r>
              <a:rPr lang="en-US" sz="2000" dirty="0"/>
              <a:t>  Most student evals (considered holistically) are not too far off base. 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“The work also demonstrates that the highest volume, most derogatory, and most threatening abuse is directed towards women academics and those academics from </a:t>
            </a:r>
            <a:r>
              <a:rPr lang="en-US" sz="1700" dirty="0" err="1"/>
              <a:t>marginalised</a:t>
            </a:r>
            <a:r>
              <a:rPr lang="en-US" sz="1700" dirty="0"/>
              <a:t> groups”.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Heffernan, T. Abusive comments in student evaluations of courses and teaching: the attacks women and </a:t>
            </a:r>
            <a:r>
              <a:rPr lang="en-US" sz="1700" dirty="0" err="1"/>
              <a:t>marginalised</a:t>
            </a:r>
            <a:r>
              <a:rPr lang="en-US" sz="1700" dirty="0"/>
              <a:t> academics endure. </a:t>
            </a:r>
            <a:r>
              <a:rPr lang="en-US" sz="1700" i="1" dirty="0"/>
              <a:t>High Educ</a:t>
            </a:r>
            <a:r>
              <a:rPr lang="en-US" sz="1700" dirty="0"/>
              <a:t> (2022). https://</a:t>
            </a:r>
            <a:r>
              <a:rPr lang="en-US" sz="1700" dirty="0" err="1"/>
              <a:t>doi.org</a:t>
            </a:r>
            <a:r>
              <a:rPr lang="en-US" sz="1700" dirty="0"/>
              <a:t>/10.1007/s10734-022-00831-x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DF3FB-9645-1517-9770-8CDFB31CFF8D}"/>
              </a:ext>
            </a:extLst>
          </p:cNvPr>
          <p:cNvSpPr txBox="1"/>
          <p:nvPr/>
        </p:nvSpPr>
        <p:spPr>
          <a:xfrm>
            <a:off x="374070" y="3973553"/>
            <a:ext cx="2902759" cy="178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395"/>
              </a:lnSpc>
              <a:buNone/>
            </a:pPr>
            <a:r>
              <a:rPr lang="en-US" sz="1800" b="1" dirty="0">
                <a:solidFill>
                  <a:srgbClr val="FFFF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Profs at the top and bottom of evaluations have the lowest learning gains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0BDAE-E9EA-0818-97F8-942F5C6F4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78" y="421902"/>
            <a:ext cx="11200755" cy="5437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B5C213-A15D-B83F-D570-C05D1515D828}"/>
              </a:ext>
            </a:extLst>
          </p:cNvPr>
          <p:cNvSpPr txBox="1"/>
          <p:nvPr/>
        </p:nvSpPr>
        <p:spPr>
          <a:xfrm>
            <a:off x="3044687" y="5859341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https://benschmidt.org/profGender/#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1CB6-DC76-3A1C-9A8C-A0D9515F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respond to this?</a:t>
            </a:r>
          </a:p>
        </p:txBody>
      </p:sp>
      <p:pic>
        <p:nvPicPr>
          <p:cNvPr id="4" name="Picture 3" descr="A blue and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8D31EFEE-2BDC-0F3E-3079-1DB0610603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3" y="2419424"/>
            <a:ext cx="11188019" cy="15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E312E-E91A-5484-52EF-2A824D7C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this happen?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826288-D207-C30A-7D53-266C55E8C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89866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28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50C1-5905-8841-9A0C-928425D3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4" y="516835"/>
            <a:ext cx="7875597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How administrators &amp; committees think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2A22E-B936-CB4C-8FA2-86703966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3" y="1579418"/>
            <a:ext cx="7315018" cy="430955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It’s worrisome to have NO negative comments. We expect profs to challenge students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We expect an adjustment period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We don’t focus on the outliers or on times when we know there were challenges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Did you acknowledge and work on your problem areas?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D1503C-63E9-29B0-9DC2-E1073380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81" y="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50C1-5905-8841-9A0C-928425D3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6514623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How students think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2A22E-B936-CB4C-8FA2-86703966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69423"/>
            <a:ext cx="7111838" cy="477424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Consider their most recent experiences – in </a:t>
            </a:r>
            <a:r>
              <a:rPr lang="en-US" sz="2600" dirty="0" err="1">
                <a:solidFill>
                  <a:schemeClr val="tx1"/>
                </a:solidFill>
              </a:rPr>
              <a:t>h.s.</a:t>
            </a:r>
            <a:r>
              <a:rPr lang="en-US" sz="2600" dirty="0">
                <a:solidFill>
                  <a:schemeClr val="tx1"/>
                </a:solidFill>
              </a:rPr>
              <a:t> they have had a LOT of structure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How does this prof make me feel?</a:t>
            </a:r>
          </a:p>
          <a:p>
            <a:pPr marL="749808" lvl="1" indent="-457200"/>
            <a:r>
              <a:rPr lang="en-US" sz="2600" dirty="0">
                <a:solidFill>
                  <a:schemeClr val="tx1"/>
                </a:solidFill>
              </a:rPr>
              <a:t>Confused  Confident. Overwhelmed. Ashamed.  Entertained. Challenged Acknowledged. Helped. In control.</a:t>
            </a:r>
          </a:p>
          <a:p>
            <a:r>
              <a:rPr lang="en-US" sz="2600" dirty="0">
                <a:solidFill>
                  <a:schemeClr val="tx1"/>
                </a:solidFill>
              </a:rPr>
              <a:t>Am I going to get a good grade?</a:t>
            </a:r>
          </a:p>
          <a:p>
            <a:r>
              <a:rPr lang="en-US" sz="2600" dirty="0">
                <a:solidFill>
                  <a:schemeClr val="tx1"/>
                </a:solidFill>
              </a:rPr>
              <a:t>Can I predict how the course will go?</a:t>
            </a:r>
          </a:p>
          <a:p>
            <a:r>
              <a:rPr lang="en-US" sz="2600" dirty="0">
                <a:solidFill>
                  <a:schemeClr val="tx1"/>
                </a:solidFill>
              </a:rPr>
              <a:t>Does the prof like me? </a:t>
            </a:r>
          </a:p>
          <a:p>
            <a:r>
              <a:rPr lang="en-US" sz="2600" dirty="0">
                <a:solidFill>
                  <a:schemeClr val="tx1"/>
                </a:solidFill>
              </a:rPr>
              <a:t>Is this a safe space? </a:t>
            </a:r>
          </a:p>
          <a:p>
            <a:r>
              <a:rPr lang="en-US" sz="2600" dirty="0">
                <a:solidFill>
                  <a:schemeClr val="tx1"/>
                </a:solidFill>
              </a:rPr>
              <a:t>What do my peers say about the prof?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D1503C-63E9-29B0-9DC2-E1073380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481" y="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38B40-0027-D749-0561-D8002A1D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make evals a mutual learning opportunity?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7D36-BD58-61E7-AAC5-5AC4A642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need to understand what’s done with their comments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often evaluate you the way they feel you evaluated them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make them less defensive?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AI and peer evals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check-in points for feedback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Student raising hand in classroom">
            <a:extLst>
              <a:ext uri="{FF2B5EF4-FFF2-40B4-BE49-F238E27FC236}">
                <a16:creationId xmlns:a16="http://schemas.microsoft.com/office/drawing/2014/main" id="{AB18463A-3482-1639-021A-990155F722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78F7-5E87-BD3E-8975-C8AF8CB0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286603"/>
            <a:ext cx="11572874" cy="1450757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do students write such cruel comments?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Tongue Face with Solid Fill">
            <a:extLst>
              <a:ext uri="{FF2B5EF4-FFF2-40B4-BE49-F238E27FC236}">
                <a16:creationId xmlns:a16="http://schemas.microsoft.com/office/drawing/2014/main" id="{501E2A15-7536-705A-2006-277112781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08201"/>
            <a:ext cx="2391073" cy="23910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90B3-D2AE-43D9-2382-7AB27EEC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2108201"/>
            <a:ext cx="9272588" cy="376089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Usually collected at end of the semester when they are most anxious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Anonymity – “deindividualization” loosens restraints. Often rate the way the think other students will rate – being “submerged in the group”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Instructor being out of the room limits empathy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Doing what’s moral – “saving” other students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Being upset at themselves for not learning – consumerism – did I get what I paid for?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LINDAHL, M.; UNGER, M. Cruelty in Student Teaching Evaluations.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College Teaching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[s. l.]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v. 58, n. 3, p. 71–76, 2010. DOI 10.1080/87567550903253643.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56651B3B-2F8A-4E48-BEA0-5D35421C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thaca College - The Princeton Review College Rankings &amp; Reviews">
            <a:extLst>
              <a:ext uri="{FF2B5EF4-FFF2-40B4-BE49-F238E27FC236}">
                <a16:creationId xmlns:a16="http://schemas.microsoft.com/office/drawing/2014/main" id="{76B6A242-9992-5A84-D1FF-E6AEFC65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529388"/>
            <a:ext cx="6278851" cy="18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7"/>
            <a:ext cx="756629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Day one. You're on.">
            <a:extLst>
              <a:ext uri="{FF2B5EF4-FFF2-40B4-BE49-F238E27FC236}">
                <a16:creationId xmlns:a16="http://schemas.microsoft.com/office/drawing/2014/main" id="{FF4569D9-1AC2-B849-AD86-03027E3F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1315" y="3006496"/>
            <a:ext cx="6251003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82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thaca College Park Hall, School of Communications">
            <a:extLst>
              <a:ext uri="{FF2B5EF4-FFF2-40B4-BE49-F238E27FC236}">
                <a16:creationId xmlns:a16="http://schemas.microsoft.com/office/drawing/2014/main" id="{BEAC72DC-A501-824F-99DD-EEFB2199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79986" y="640947"/>
            <a:ext cx="3440644" cy="25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7A731B3-B9E7-DC43-9501-0D1AAD6B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79985" y="4284342"/>
            <a:ext cx="3440383" cy="20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38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E72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04791-6F21-5534-62F3-D1B8AB14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Don’t change YOU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nline Media 4" descr="Student Evaluations 🥸">
            <a:hlinkClick r:id="" action="ppaction://media"/>
            <a:extLst>
              <a:ext uri="{FF2B5EF4-FFF2-40B4-BE49-F238E27FC236}">
                <a16:creationId xmlns:a16="http://schemas.microsoft.com/office/drawing/2014/main" id="{9308A320-0AE9-1BC6-6EE2-79F915BF52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44429" y="640080"/>
            <a:ext cx="315147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400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A0259-ED23-C809-2333-EA82A1E3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48501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your evals go last semester?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rgbClr val="E72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rying face outline with solid fill">
            <a:extLst>
              <a:ext uri="{FF2B5EF4-FFF2-40B4-BE49-F238E27FC236}">
                <a16:creationId xmlns:a16="http://schemas.microsoft.com/office/drawing/2014/main" id="{CAA31D6E-9C42-9E07-0672-A8A60EC34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423" y="401862"/>
            <a:ext cx="3217333" cy="321733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74F2E1-A22D-4188-A64E-E1A5F5C2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9043" y="2804318"/>
            <a:ext cx="44805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E72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nfused face outline with solid fill">
            <a:extLst>
              <a:ext uri="{FF2B5EF4-FFF2-40B4-BE49-F238E27FC236}">
                <a16:creationId xmlns:a16="http://schemas.microsoft.com/office/drawing/2014/main" id="{B6D253CB-1703-15D0-BE20-88737B1A9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441" y="4602163"/>
            <a:ext cx="1923781" cy="1923781"/>
          </a:xfrm>
          <a:prstGeom prst="rect">
            <a:avLst/>
          </a:prstGeom>
        </p:spPr>
      </p:pic>
      <p:pic>
        <p:nvPicPr>
          <p:cNvPr id="5" name="Graphic 4" descr="Angel face outline with solid fill">
            <a:extLst>
              <a:ext uri="{FF2B5EF4-FFF2-40B4-BE49-F238E27FC236}">
                <a16:creationId xmlns:a16="http://schemas.microsoft.com/office/drawing/2014/main" id="{4176151B-FB21-4ED2-B3FB-BFCDAA9AC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6957" y="4605358"/>
            <a:ext cx="1917392" cy="19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A58A6-8E94-DA16-8B30-9D2AD0D1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387350"/>
            <a:ext cx="7721600" cy="5969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10659C-DE7E-41C5-6086-006B636A2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1433975"/>
            <a:ext cx="7772400" cy="39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FB12-C091-DA80-1384-0F610CBC4768}"/>
              </a:ext>
            </a:extLst>
          </p:cNvPr>
          <p:cNvSpPr txBox="1"/>
          <p:nvPr/>
        </p:nvSpPr>
        <p:spPr>
          <a:xfrm>
            <a:off x="5602984" y="3429000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Rob was a great professor… his socks always matched his tie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2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2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2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ismatched socks and laundry basket">
            <a:extLst>
              <a:ext uri="{FF2B5EF4-FFF2-40B4-BE49-F238E27FC236}">
                <a16:creationId xmlns:a16="http://schemas.microsoft.com/office/drawing/2014/main" id="{6E27E906-CBF7-CE6E-AAE7-DB7B68270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54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U of T Professors Read Mean Reviews">
            <a:hlinkClick r:id="" action="ppaction://media"/>
            <a:extLst>
              <a:ext uri="{FF2B5EF4-FFF2-40B4-BE49-F238E27FC236}">
                <a16:creationId xmlns:a16="http://schemas.microsoft.com/office/drawing/2014/main" id="{964D7DA1-BF05-4C36-AFC5-9578FEF1CA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225" y="356092"/>
            <a:ext cx="10387013" cy="58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99D52E-F58C-B81C-1EB2-1EF3B040EB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79" y="158403"/>
            <a:ext cx="12271845" cy="580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FB3F8-304E-DF3B-12B0-3DA9D8E7F330}"/>
              </a:ext>
            </a:extLst>
          </p:cNvPr>
          <p:cNvSpPr txBox="1"/>
          <p:nvPr/>
        </p:nvSpPr>
        <p:spPr>
          <a:xfrm>
            <a:off x="522514" y="6053266"/>
            <a:ext cx="11146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ARTHUR, L. From performativity to professionalism: lecturers’ responses to student feedback. </a:t>
            </a:r>
            <a:r>
              <a:rPr lang="en-US" b="1" dirty="0"/>
              <a:t>Teaching in Higher Education</a:t>
            </a:r>
            <a:r>
              <a:rPr lang="en-US" dirty="0"/>
              <a:t>, </a:t>
            </a:r>
            <a:r>
              <a:rPr lang="en-US" i="1" dirty="0"/>
              <a:t>[s. l.]</a:t>
            </a:r>
            <a:r>
              <a:rPr lang="en-US" dirty="0"/>
              <a:t>, v. 14, n. 4, p. 441–454, 2009. </a:t>
            </a:r>
          </a:p>
        </p:txBody>
      </p:sp>
    </p:spTree>
    <p:extLst>
      <p:ext uri="{BB962C8B-B14F-4D97-AF65-F5344CB8AC3E}">
        <p14:creationId xmlns:p14="http://schemas.microsoft.com/office/powerpoint/2010/main" val="346041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14531"/>
            <a:ext cx="11960856" cy="8570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395"/>
              </a:lnSpc>
              <a:buNone/>
            </a:pP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87972" y="2963439"/>
            <a:ext cx="1428393" cy="1428393"/>
          </a:xfrm>
          <a:prstGeom prst="ellipse">
            <a:avLst/>
          </a:prstGeom>
          <a:noFill/>
          <a:ln w="25400">
            <a:solidFill>
              <a:srgbClr val="DAB5DC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209" y="3392954"/>
            <a:ext cx="552312" cy="58088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92319" y="4496134"/>
            <a:ext cx="2419697" cy="457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41"/>
              </a:lnSpc>
              <a:buNone/>
            </a:pPr>
            <a:r>
              <a:rPr lang="en-US" sz="1620">
                <a:solidFill>
                  <a:srgbClr val="3B2C6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student statements vs 'evaluations'</a:t>
            </a:r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3916177" y="2963439"/>
            <a:ext cx="1428393" cy="1428393"/>
          </a:xfrm>
          <a:prstGeom prst="ellipse">
            <a:avLst/>
          </a:prstGeom>
          <a:noFill/>
          <a:ln w="25400">
            <a:solidFill>
              <a:srgbClr val="7B92E8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8421" y="3407952"/>
            <a:ext cx="733242" cy="561835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3389100" y="4496134"/>
            <a:ext cx="2482547" cy="2285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41"/>
              </a:lnSpc>
              <a:buNone/>
            </a:pPr>
            <a:r>
              <a:rPr lang="en-US" sz="1620" dirty="0">
                <a:solidFill>
                  <a:srgbClr val="3B2C6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teaching eval  or course eval?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6844382" y="2963439"/>
            <a:ext cx="1428393" cy="1428393"/>
          </a:xfrm>
          <a:prstGeom prst="ellipse">
            <a:avLst/>
          </a:prstGeom>
          <a:noFill/>
          <a:ln w="25400">
            <a:solidFill>
              <a:srgbClr val="FF4F2D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7494" y="3334367"/>
            <a:ext cx="504699" cy="809423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6259693" y="4496134"/>
            <a:ext cx="2597770" cy="457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41"/>
              </a:lnSpc>
              <a:buNone/>
            </a:pPr>
            <a:r>
              <a:rPr lang="en-US" sz="1620">
                <a:solidFill>
                  <a:srgbClr val="3B2C6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do profs get to evaluate the class?</a:t>
            </a:r>
            <a:endParaRPr lang="en-US"/>
          </a:p>
        </p:txBody>
      </p:sp>
      <p:sp>
        <p:nvSpPr>
          <p:cNvPr id="12" name="Object 11"/>
          <p:cNvSpPr/>
          <p:nvPr/>
        </p:nvSpPr>
        <p:spPr>
          <a:xfrm>
            <a:off x="9772587" y="2963439"/>
            <a:ext cx="1428393" cy="1428393"/>
          </a:xfrm>
          <a:prstGeom prst="ellipse">
            <a:avLst/>
          </a:prstGeom>
          <a:noFill/>
          <a:ln w="25400">
            <a:solidFill>
              <a:srgbClr val="FDA594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3012" y="3298166"/>
            <a:ext cx="599925" cy="761810"/>
          </a:xfrm>
          <a:prstGeom prst="rect">
            <a:avLst/>
          </a:prstGeom>
        </p:spPr>
      </p:pic>
      <p:sp>
        <p:nvSpPr>
          <p:cNvPr id="14" name="Object 13"/>
          <p:cNvSpPr/>
          <p:nvPr/>
        </p:nvSpPr>
        <p:spPr>
          <a:xfrm>
            <a:off x="9177424" y="4496134"/>
            <a:ext cx="2618720" cy="6856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41"/>
              </a:lnSpc>
              <a:buNone/>
            </a:pPr>
            <a:r>
              <a:rPr lang="en-US" sz="1620">
                <a:solidFill>
                  <a:srgbClr val="3B2C6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satisfaction vs learning- when can learners truly assess their experience?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3A969-CB99-4A92-BA02-A9A75A19B1D3}"/>
              </a:ext>
            </a:extLst>
          </p:cNvPr>
          <p:cNvSpPr txBox="1"/>
          <p:nvPr/>
        </p:nvSpPr>
        <p:spPr>
          <a:xfrm>
            <a:off x="1430209" y="926432"/>
            <a:ext cx="9013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Contextual problems with “student evaluations”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0040-E392-8C0B-3B73-C824F75B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0" y="576147"/>
            <a:ext cx="3690257" cy="145075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the research shows: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688E-D457-A147-E554-925F52DB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4272643" cy="346165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evals have very little correlation to what they’ve learned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 courses are generally rated lower </a:t>
            </a:r>
          </a:p>
        </p:txBody>
      </p:sp>
      <p:pic>
        <p:nvPicPr>
          <p:cNvPr id="5" name="Picture 4" descr="Person using tablet">
            <a:extLst>
              <a:ext uri="{FF2B5EF4-FFF2-40B4-BE49-F238E27FC236}">
                <a16:creationId xmlns:a16="http://schemas.microsoft.com/office/drawing/2014/main" id="{0BD1164E-0A61-79C9-BBA6-8FE3DDF9C8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35698" y="0"/>
            <a:ext cx="6540824" cy="50306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6EA89-FA73-E72D-0886-A083738550F5}"/>
              </a:ext>
            </a:extLst>
          </p:cNvPr>
          <p:cNvSpPr txBox="1"/>
          <p:nvPr/>
        </p:nvSpPr>
        <p:spPr>
          <a:xfrm>
            <a:off x="301228" y="5488616"/>
            <a:ext cx="12161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Uttl</a:t>
            </a:r>
            <a:r>
              <a:rPr lang="en-US" dirty="0"/>
              <a:t>, B, White, C, and Gonzalez, D. (2017).Meta-analysis of faculty's teaching effectiveness: Student evaluation of teaching ratings and student learning are not related, </a:t>
            </a:r>
            <a:r>
              <a:rPr lang="en-US" i="1" dirty="0"/>
              <a:t>Studies in Educational Evaluation. </a:t>
            </a:r>
            <a:r>
              <a:rPr lang="en-US" dirty="0"/>
              <a:t>(54)  Pp 22-42.</a:t>
            </a:r>
          </a:p>
        </p:txBody>
      </p:sp>
    </p:spTree>
    <p:extLst>
      <p:ext uri="{BB962C8B-B14F-4D97-AF65-F5344CB8AC3E}">
        <p14:creationId xmlns:p14="http://schemas.microsoft.com/office/powerpoint/2010/main" val="290638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1E1834"/>
      </a:dk2>
      <a:lt2>
        <a:srgbClr val="F0F3F2"/>
      </a:lt2>
      <a:accent1>
        <a:srgbClr val="E7298F"/>
      </a:accent1>
      <a:accent2>
        <a:srgbClr val="D517CC"/>
      </a:accent2>
      <a:accent3>
        <a:srgbClr val="A029E7"/>
      </a:accent3>
      <a:accent4>
        <a:srgbClr val="4922D7"/>
      </a:accent4>
      <a:accent5>
        <a:srgbClr val="2950E7"/>
      </a:accent5>
      <a:accent6>
        <a:srgbClr val="178DD5"/>
      </a:accent6>
      <a:hlink>
        <a:srgbClr val="349C64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955</Words>
  <Application>Microsoft Macintosh PowerPoint</Application>
  <PresentationFormat>Widescreen</PresentationFormat>
  <Paragraphs>98</Paragraphs>
  <Slides>20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Georgia Pro Cond Light</vt:lpstr>
      <vt:lpstr>Arial</vt:lpstr>
      <vt:lpstr>Speak Pro</vt:lpstr>
      <vt:lpstr>Raleway</vt:lpstr>
      <vt:lpstr>Calibri</vt:lpstr>
      <vt:lpstr>Office Theme</vt:lpstr>
      <vt:lpstr>RetrospectVTI</vt:lpstr>
      <vt:lpstr>Don’t let student evaluations cramp your style</vt:lpstr>
      <vt:lpstr>PowerPoint Presentation</vt:lpstr>
      <vt:lpstr>How did your evals go last semester?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research shows:</vt:lpstr>
      <vt:lpstr>PowerPoint Presentation</vt:lpstr>
      <vt:lpstr>PowerPoint Presentation</vt:lpstr>
      <vt:lpstr>Evidence-based concerns</vt:lpstr>
      <vt:lpstr>PowerPoint Presentation</vt:lpstr>
      <vt:lpstr>How do you respond to this?</vt:lpstr>
      <vt:lpstr>How does this happen?</vt:lpstr>
      <vt:lpstr>How administrators &amp; committees think</vt:lpstr>
      <vt:lpstr>How students think</vt:lpstr>
      <vt:lpstr>Can we make evals a mutual learning opportunity?</vt:lpstr>
      <vt:lpstr>Why do students write such cruel comments?</vt:lpstr>
      <vt:lpstr>Don’t change YOU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student-evals-qr</dc:title>
  <dc:subject>student-evals-qr</dc:subject>
  <dc:creator>gayeski@ithaca.edu</dc:creator>
  <cp:lastModifiedBy>Gayeski, Diane</cp:lastModifiedBy>
  <cp:revision>16</cp:revision>
  <dcterms:created xsi:type="dcterms:W3CDTF">2023-05-17T14:54:33Z</dcterms:created>
  <dcterms:modified xsi:type="dcterms:W3CDTF">2025-03-07T15:15:21Z</dcterms:modified>
</cp:coreProperties>
</file>